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6" r:id="rId1"/>
  </p:sldMasterIdLst>
  <p:notesMasterIdLst>
    <p:notesMasterId r:id="rId9"/>
  </p:notesMasterIdLst>
  <p:sldIdLst>
    <p:sldId id="275" r:id="rId2"/>
    <p:sldId id="334" r:id="rId3"/>
    <p:sldId id="276" r:id="rId4"/>
    <p:sldId id="290" r:id="rId5"/>
    <p:sldId id="277" r:id="rId6"/>
    <p:sldId id="285" r:id="rId7"/>
    <p:sldId id="29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E9F7E2-878C-4B27-9965-D09B960451F8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8FAA1F-BBE6-4345-B853-965D09038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058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CA770-D8BF-4C0C-8072-37932D43E911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CD48A-7E93-49DB-8B53-A2D35589D0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CA770-D8BF-4C0C-8072-37932D43E911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CD48A-7E93-49DB-8B53-A2D35589D0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1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1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CA770-D8BF-4C0C-8072-37932D43E911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CD48A-7E93-49DB-8B53-A2D35589D0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CA770-D8BF-4C0C-8072-37932D43E911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CD48A-7E93-49DB-8B53-A2D35589D0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CA770-D8BF-4C0C-8072-37932D43E911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CD48A-7E93-49DB-8B53-A2D35589D0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CA770-D8BF-4C0C-8072-37932D43E911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CD48A-7E93-49DB-8B53-A2D35589D0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70" y="1859761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CA770-D8BF-4C0C-8072-37932D43E911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CD48A-7E93-49DB-8B53-A2D35589D0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CA770-D8BF-4C0C-8072-37932D43E911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CD48A-7E93-49DB-8B53-A2D35589D0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CA770-D8BF-4C0C-8072-37932D43E911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CD48A-7E93-49DB-8B53-A2D35589D0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CA770-D8BF-4C0C-8072-37932D43E911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CD48A-7E93-49DB-8B53-A2D35589D0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9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CA770-D8BF-4C0C-8072-37932D43E911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5"/>
            <a:ext cx="812800" cy="365125"/>
          </a:xfrm>
        </p:spPr>
        <p:txBody>
          <a:bodyPr/>
          <a:lstStyle/>
          <a:p>
            <a:fld id="{F12CD48A-7E93-49DB-8B53-A2D35589D0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30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3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CBCA770-D8BF-4C0C-8072-37932D43E911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5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5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12CD48A-7E93-49DB-8B53-A2D35589D00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85689" y="1709211"/>
            <a:ext cx="9659155" cy="4373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0"/>
              </a:spcAft>
            </a:pPr>
            <a:r>
              <a:rPr lang="ar-SA" sz="4400" b="1" dirty="0">
                <a:solidFill>
                  <a:srgbClr val="FF0000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تعريف </a:t>
            </a:r>
            <a:r>
              <a:rPr lang="ar-SA" sz="4400" b="1" dirty="0" smtClean="0">
                <a:solidFill>
                  <a:srgbClr val="FF0000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زئونوزها</a:t>
            </a:r>
            <a:r>
              <a:rPr lang="fa-IR" sz="4400" b="1" dirty="0" smtClean="0"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: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lvl="0" algn="r" rtl="1">
              <a:lnSpc>
                <a:spcPct val="107000"/>
              </a:lnSpc>
            </a:pPr>
            <a:r>
              <a:rPr lang="ar-SA" sz="54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بيمارِيها ياعفونت هائی هستند</a:t>
            </a:r>
            <a:r>
              <a:rPr lang="ar-SA" sz="5400" b="1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503050405090304" pitchFamily="18" charset="0"/>
                <a:cs typeface="B Nazanin" panose="00000400000000000000" pitchFamily="2" charset="-78"/>
              </a:rPr>
              <a:t> </a:t>
            </a:r>
            <a:r>
              <a:rPr lang="ar-SA" sz="54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 که بطور طبیعی</a:t>
            </a:r>
            <a:r>
              <a:rPr lang="ar-SA" sz="5400" b="1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503050405090304" pitchFamily="18" charset="0"/>
                <a:cs typeface="B Nazanin" panose="00000400000000000000" pitchFamily="2" charset="-78"/>
              </a:rPr>
              <a:t> </a:t>
            </a:r>
            <a:r>
              <a:rPr lang="ar-SA" sz="54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 بین انسان</a:t>
            </a:r>
            <a:r>
              <a:rPr lang="ar-SA" sz="5400" b="1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503050405090304" pitchFamily="18" charset="0"/>
                <a:cs typeface="B Nazanin" panose="00000400000000000000" pitchFamily="2" charset="-78"/>
              </a:rPr>
              <a:t> </a:t>
            </a:r>
            <a:r>
              <a:rPr lang="ar-SA" sz="54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 </a:t>
            </a:r>
            <a:r>
              <a:rPr lang="ar-SA" sz="5400" b="1" dirty="0" smtClean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و</a:t>
            </a:r>
            <a:r>
              <a:rPr lang="ar-SA" sz="54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حیوانات مهره دار </a:t>
            </a:r>
            <a:r>
              <a:rPr lang="ar-SA" sz="5400" b="1" dirty="0" smtClean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قابل </a:t>
            </a:r>
            <a:r>
              <a:rPr lang="ar-SA" sz="54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انتقال </a:t>
            </a:r>
            <a:r>
              <a:rPr lang="fa-IR" sz="5400" b="1" dirty="0" smtClean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اند.</a:t>
            </a:r>
            <a:endParaRPr lang="en-US" sz="54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lvl="0" algn="r" rtl="1">
              <a:lnSpc>
                <a:spcPct val="107000"/>
              </a:lnSpc>
            </a:pPr>
            <a:endParaRPr lang="en-US" sz="5400" b="1" dirty="0">
              <a:solidFill>
                <a:srgbClr val="333333"/>
              </a:solidFill>
              <a:latin typeface="vazir"/>
              <a:ea typeface="Times New Roman" panose="02020503050405090304" pitchFamily="18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0595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0263" y="1632856"/>
            <a:ext cx="1099892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4800" b="1" dirty="0" smtClean="0">
                <a:cs typeface="B Nazanin" pitchFamily="2" charset="-78"/>
              </a:rPr>
              <a:t>منظور از نام گذاری گروهی از بیماری ها تحت عنوان بیماری های مشترک بین انسان و دام ایجاد یک مسئولیت حرفه ای مشترک بین کادر درمان و دامپزشکان  است که با همکاری در زمینه تحقیقات و کنترل این بیماری ها می توانند گام موثری در تامین بهداشت عمومی جامعه انسانی بر دارند.</a:t>
            </a:r>
            <a:r>
              <a:rPr lang="fa-IR" sz="4800" dirty="0" smtClean="0">
                <a:cs typeface="B Nazanin" pitchFamily="2" charset="-78"/>
              </a:rPr>
              <a:t> </a:t>
            </a:r>
            <a:endParaRPr lang="en-US" sz="4800" dirty="0"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39" y="1505914"/>
            <a:ext cx="11625943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50000"/>
              </a:lnSpc>
              <a:spcAft>
                <a:spcPts val="0"/>
              </a:spcAft>
            </a:pPr>
            <a:r>
              <a:rPr lang="ar-SA" sz="4400" b="1" dirty="0">
                <a:solidFill>
                  <a:srgbClr val="FF0000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مهمترین و مطرح ترین بیماریهای زئونوز</a:t>
            </a:r>
            <a:r>
              <a:rPr lang="ar-SA" sz="4400" b="1" dirty="0" smtClean="0">
                <a:solidFill>
                  <a:srgbClr val="FF0000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:</a:t>
            </a:r>
            <a:endParaRPr lang="en-US" sz="4000" dirty="0" smtClean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algn="r" rtl="1">
              <a:spcAft>
                <a:spcPts val="0"/>
              </a:spcAft>
            </a:pPr>
            <a:r>
              <a:rPr lang="ar-SA" sz="4800" b="1" dirty="0" smtClean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لیشمانیوزها(ازجمله </a:t>
            </a:r>
            <a:r>
              <a:rPr lang="ar-SA" sz="48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سالک و </a:t>
            </a:r>
            <a:r>
              <a:rPr lang="ar-SA" sz="4800" b="1" dirty="0" smtClean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کالاآزار)</a:t>
            </a:r>
            <a:r>
              <a:rPr lang="fa-IR" sz="48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،</a:t>
            </a:r>
            <a:r>
              <a:rPr lang="ar-SA" sz="4800" b="1" dirty="0" smtClean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 </a:t>
            </a:r>
            <a:r>
              <a:rPr lang="ar-SA" sz="48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تب مالت </a:t>
            </a:r>
            <a:r>
              <a:rPr lang="fa-IR" sz="4800" b="1" dirty="0" smtClean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،</a:t>
            </a:r>
            <a:r>
              <a:rPr lang="ar-SA" sz="4800" b="1" dirty="0" smtClean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 </a:t>
            </a:r>
            <a:r>
              <a:rPr lang="ar-SA" sz="48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تب کریمه </a:t>
            </a:r>
            <a:r>
              <a:rPr lang="ar-SA" sz="4800" b="1" dirty="0" smtClean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کنگو</a:t>
            </a:r>
            <a:r>
              <a:rPr lang="fa-IR" sz="4800" b="1" dirty="0" smtClean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،</a:t>
            </a:r>
            <a:r>
              <a:rPr lang="ar-SA" sz="4800" b="1" dirty="0" smtClean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 </a:t>
            </a:r>
            <a:r>
              <a:rPr lang="ar-SA" sz="48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تب دنگ </a:t>
            </a:r>
            <a:r>
              <a:rPr lang="fa-IR" sz="4800" b="1" dirty="0" smtClean="0">
                <a:solidFill>
                  <a:srgbClr val="333333"/>
                </a:solidFill>
                <a:latin typeface="Calibri" panose="020F0502020204030204" pitchFamily="34" charset="0"/>
                <a:ea typeface="Times New Roman" panose="02020503050405090304" pitchFamily="18" charset="0"/>
                <a:cs typeface="B Nazanin" panose="00000400000000000000" pitchFamily="2" charset="-78"/>
              </a:rPr>
              <a:t>،</a:t>
            </a:r>
            <a:r>
              <a:rPr lang="ar-SA" sz="4800" b="1" dirty="0" smtClean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سیاه </a:t>
            </a:r>
            <a:r>
              <a:rPr lang="ar-SA" sz="48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زخم </a:t>
            </a:r>
            <a:r>
              <a:rPr lang="fa-IR" sz="4800" b="1" dirty="0" smtClean="0">
                <a:solidFill>
                  <a:srgbClr val="333333"/>
                </a:solidFill>
                <a:latin typeface="Calibri" panose="020F0502020204030204" pitchFamily="34" charset="0"/>
                <a:ea typeface="Times New Roman" panose="02020503050405090304" pitchFamily="18" charset="0"/>
                <a:cs typeface="B Nazanin" panose="00000400000000000000" pitchFamily="2" charset="-78"/>
              </a:rPr>
              <a:t>،</a:t>
            </a:r>
            <a:r>
              <a:rPr lang="ar-SA" sz="4800" b="1" dirty="0" smtClean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هاری</a:t>
            </a:r>
            <a:r>
              <a:rPr lang="fa-IR" sz="4800" b="1" dirty="0" smtClean="0">
                <a:solidFill>
                  <a:srgbClr val="333333"/>
                </a:solidFill>
                <a:latin typeface="Calibri" panose="020F0502020204030204" pitchFamily="34" charset="0"/>
                <a:ea typeface="Times New Roman" panose="02020503050405090304" pitchFamily="18" charset="0"/>
                <a:cs typeface="B Nazanin" panose="00000400000000000000" pitchFamily="2" charset="-78"/>
              </a:rPr>
              <a:t>،</a:t>
            </a:r>
            <a:r>
              <a:rPr lang="ar-SA" sz="4800" b="1" dirty="0" smtClean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لپتوسپیروزیس</a:t>
            </a:r>
            <a:r>
              <a:rPr lang="fa-IR" sz="4800" b="1" dirty="0" smtClean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( تب شالیزار)</a:t>
            </a:r>
            <a:r>
              <a:rPr lang="ar-SA" sz="4800" b="1" dirty="0" smtClean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 </a:t>
            </a:r>
            <a:r>
              <a:rPr lang="fa-IR" sz="4800" b="1" dirty="0" smtClean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و</a:t>
            </a:r>
            <a:r>
              <a:rPr lang="ar-SA" sz="4800" b="1" dirty="0" smtClean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 کیست </a:t>
            </a:r>
            <a:r>
              <a:rPr lang="ar-SA" sz="48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هیداتید</a:t>
            </a:r>
            <a:endParaRPr lang="en-US" sz="4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6053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30736" y="1357534"/>
            <a:ext cx="8873544" cy="49371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  <a:tabLst>
                <a:tab pos="3838575" algn="l"/>
              </a:tabLst>
            </a:pPr>
            <a:r>
              <a:rPr lang="ar-SA" sz="48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اهمیت بیماری های زئونوز</a:t>
            </a:r>
            <a:endParaRPr lang="en-US" sz="4800" dirty="0" smtClean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B Titr" panose="00000700000000000000" pitchFamily="2" charset="-78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fa-IR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1-بیماری </a:t>
            </a:r>
            <a:r>
              <a:rPr lang="fa-IR" sz="40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های مشترک بین انسان و حیوان می توانند صد در صد کشنده مانند هاری و اشکال تنفسی و گوارشی سیاه زخم  تا بیماری های حاد مانند تب خونریزی دهنده کریمه کنگو و می توانند به شکل  بیماری های ناتوان کننده و مزمن مانند تب مالت و کیست هیداتید  باشند. </a:t>
            </a:r>
            <a:endParaRPr lang="en-US" sz="4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1647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02231" y="1842202"/>
            <a:ext cx="9736428" cy="4636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0"/>
              </a:spcAft>
            </a:pPr>
            <a:r>
              <a:rPr lang="fa-IR" sz="4000" b="1" dirty="0" smtClean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2-</a:t>
            </a:r>
            <a:r>
              <a:rPr lang="ar-SA" sz="4000" b="1" dirty="0" smtClean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بر </a:t>
            </a:r>
            <a:r>
              <a:rPr lang="ar-SA" sz="40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اساس آخرین گزارش</a:t>
            </a:r>
            <a:r>
              <a:rPr lang="ar-SA" sz="4000" b="1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503050405090304" pitchFamily="18" charset="0"/>
                <a:cs typeface="B Nazanin" panose="00000400000000000000" pitchFamily="2" charset="-78"/>
              </a:rPr>
              <a:t> </a:t>
            </a:r>
            <a:r>
              <a:rPr lang="en-US" sz="32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WHO</a:t>
            </a:r>
            <a:r>
              <a:rPr lang="ar-SA" sz="40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،</a:t>
            </a:r>
            <a:r>
              <a:rPr lang="ar-SA" sz="4000" b="1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503050405090304" pitchFamily="18" charset="0"/>
                <a:cs typeface="B Nazanin" panose="00000400000000000000" pitchFamily="2" charset="-78"/>
              </a:rPr>
              <a:t> </a:t>
            </a:r>
            <a:r>
              <a:rPr lang="ar-SA" sz="40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 </a:t>
            </a:r>
            <a:r>
              <a:rPr lang="fa-IR" sz="40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۶۱%</a:t>
            </a:r>
            <a:r>
              <a:rPr lang="ar-SA" sz="40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 بیماری های عفونی و </a:t>
            </a:r>
            <a:r>
              <a:rPr lang="fa-IR" sz="40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۷۵%</a:t>
            </a:r>
            <a:r>
              <a:rPr lang="ar-SA" sz="40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 بیماری های نوپدید زئونوز هستند.</a:t>
            </a:r>
            <a:br>
              <a:rPr lang="ar-SA" sz="40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</a:br>
            <a:r>
              <a:rPr lang="fa-IR" sz="4000" b="1" dirty="0" smtClean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3- </a:t>
            </a:r>
            <a:r>
              <a:rPr lang="ar-SA" sz="40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وجود مخازن و ناقلین و عوامل بیماری زای متعدد.</a:t>
            </a:r>
            <a:br>
              <a:rPr lang="ar-SA" sz="40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</a:br>
            <a:r>
              <a:rPr lang="fa-IR" sz="4000" b="1" dirty="0" smtClean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4- </a:t>
            </a:r>
            <a:r>
              <a:rPr lang="ar-SA" sz="40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خطر انتقال</a:t>
            </a:r>
            <a:r>
              <a:rPr lang="ar-SA" sz="4000" b="1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503050405090304" pitchFamily="18" charset="0"/>
                <a:cs typeface="B Nazanin" panose="00000400000000000000" pitchFamily="2" charset="-78"/>
              </a:rPr>
              <a:t> </a:t>
            </a:r>
            <a:r>
              <a:rPr lang="ar-SA" sz="40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 بيمارستاني </a:t>
            </a:r>
            <a:r>
              <a:rPr lang="ar-SA" sz="36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(تب خونريزي دهنده كريمه كنگو).</a:t>
            </a:r>
            <a:r>
              <a:rPr lang="ar-SA" sz="40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/>
            </a:r>
            <a:br>
              <a:rPr lang="ar-SA" sz="40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</a:br>
            <a:r>
              <a:rPr lang="fa-IR" sz="4000" b="1" dirty="0" smtClean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5- </a:t>
            </a:r>
            <a:r>
              <a:rPr lang="ar-SA" sz="40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توانايي ايجاد اپيدمي </a:t>
            </a:r>
            <a:r>
              <a:rPr lang="ar-SA" sz="36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(سالك، تب مالت).</a:t>
            </a:r>
            <a:r>
              <a:rPr lang="ar-SA" sz="40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/>
            </a:r>
            <a:br>
              <a:rPr lang="ar-SA" sz="40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</a:br>
            <a:endParaRPr lang="en-US" sz="4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7875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300446" y="733246"/>
            <a:ext cx="11834949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spcAft>
                <a:spcPts val="0"/>
              </a:spcAft>
            </a:pPr>
            <a:r>
              <a:rPr lang="ar-SA" sz="4400" b="1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503050405090304" pitchFamily="18" charset="0"/>
                <a:cs typeface="Cambria" panose="02040503050406030204" pitchFamily="18" charset="0"/>
              </a:rPr>
              <a:t> </a:t>
            </a:r>
            <a:r>
              <a:rPr lang="fa-IR" sz="4400" b="1" dirty="0" smtClean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6-</a:t>
            </a:r>
            <a:r>
              <a:rPr lang="ar-SA" sz="44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وجود عوامل ايجاد كننده مختلف و تظاهرات </a:t>
            </a:r>
            <a:r>
              <a:rPr lang="ar-SA" sz="4400" b="1" dirty="0" smtClean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باليني</a:t>
            </a:r>
            <a:r>
              <a:rPr lang="en-US" sz="4400" b="1" dirty="0" smtClean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 </a:t>
            </a:r>
            <a:r>
              <a:rPr lang="ar-SA" sz="4400" b="1" dirty="0" smtClean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متعدد.</a:t>
            </a:r>
            <a:r>
              <a:rPr lang="ar-SA" sz="44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/>
            </a:r>
            <a:br>
              <a:rPr lang="ar-SA" sz="44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</a:br>
            <a:r>
              <a:rPr lang="fa-IR" sz="4400" b="1" dirty="0" smtClean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7-</a:t>
            </a:r>
            <a:r>
              <a:rPr lang="ar-SA" sz="44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استفاده روزانه و گسترده از فرآورده هاي دامي</a:t>
            </a:r>
            <a:endParaRPr lang="en-US" sz="4400" b="1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algn="r" rtl="1">
              <a:spcAft>
                <a:spcPts val="0"/>
              </a:spcAft>
            </a:pPr>
            <a:r>
              <a:rPr lang="fa-IR" sz="4400" b="1" dirty="0" smtClean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8- </a:t>
            </a:r>
            <a:r>
              <a:rPr lang="ar-SA" sz="44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سهولت تماس با دامها و ساير </a:t>
            </a:r>
            <a:r>
              <a:rPr lang="ar-SA" sz="4400" b="1" dirty="0" smtClean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حيوانات</a:t>
            </a:r>
            <a:endParaRPr lang="fa-IR" sz="4400" b="1" dirty="0" smtClean="0">
              <a:solidFill>
                <a:srgbClr val="333333"/>
              </a:solidFill>
              <a:latin typeface="vazir"/>
              <a:ea typeface="Times New Roman" panose="02020503050405090304" pitchFamily="18" charset="0"/>
              <a:cs typeface="B Nazanin" panose="00000400000000000000" pitchFamily="2" charset="-78"/>
            </a:endParaRPr>
          </a:p>
          <a:p>
            <a:pPr lvl="0" algn="r" rtl="1">
              <a:lnSpc>
                <a:spcPct val="150000"/>
              </a:lnSpc>
            </a:pPr>
            <a:r>
              <a:rPr lang="fa-IR" sz="36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9- </a:t>
            </a:r>
            <a:r>
              <a:rPr lang="ar-SA" sz="36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آلودگي وسيع حيوانات اهلي و وحشي</a:t>
            </a:r>
            <a:endParaRPr lang="en-US" sz="36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lvl="0" algn="r" rtl="1">
              <a:lnSpc>
                <a:spcPct val="150000"/>
              </a:lnSpc>
            </a:pPr>
            <a:r>
              <a:rPr lang="fa-IR" sz="36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10- </a:t>
            </a:r>
            <a:r>
              <a:rPr lang="ar-SA" sz="36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وجود بند پايان به عنوان ناقل و مخزن </a:t>
            </a:r>
            <a:r>
              <a:rPr lang="fa-IR" sz="36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بعضی</a:t>
            </a:r>
            <a:r>
              <a:rPr lang="ar-SA" sz="36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 از اين</a:t>
            </a:r>
            <a:r>
              <a:rPr lang="fa-IR" sz="36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 </a:t>
            </a:r>
            <a:r>
              <a:rPr lang="ar-SA" sz="36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بيماريها</a:t>
            </a:r>
            <a:endParaRPr lang="en-US" sz="36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lvl="0" algn="r" rtl="1">
              <a:lnSpc>
                <a:spcPct val="150000"/>
              </a:lnSpc>
            </a:pPr>
            <a:r>
              <a:rPr lang="fa-IR" sz="36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۱1- </a:t>
            </a:r>
            <a:r>
              <a:rPr lang="ar-SA" sz="3600" b="1" dirty="0">
                <a:solidFill>
                  <a:srgbClr val="333333"/>
                </a:solidFill>
                <a:latin typeface="vazir"/>
                <a:ea typeface="Times New Roman" panose="02020503050405090304" pitchFamily="18" charset="0"/>
                <a:cs typeface="B Nazanin" panose="00000400000000000000" pitchFamily="2" charset="-78"/>
              </a:rPr>
              <a:t>در دسترس نبودن واكسن قابل قبول براي پيشگيري از ابتلا موارد انساني و حتي حيواني</a:t>
            </a:r>
            <a:endParaRPr lang="en-US" sz="36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algn="r" rtl="1">
              <a:spcAft>
                <a:spcPts val="0"/>
              </a:spcAft>
            </a:pPr>
            <a:endParaRPr lang="en-US" sz="4400" b="1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6026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00446"/>
            <a:ext cx="11926387" cy="6298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fa-IR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 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هزینه های اقتصادی بیماری های زئونوز</a:t>
            </a:r>
            <a:r>
              <a:rPr lang="fa-IR" sz="36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:</a:t>
            </a:r>
            <a:endParaRPr lang="en-US" sz="3600" b="1" dirty="0">
              <a:solidFill>
                <a:schemeClr val="accent5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B Titr" panose="00000700000000000000" pitchFamily="2" charset="-78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a-IR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 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B Nazanin" pitchFamily="2" charset="-78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ar-SA" sz="4000" b="1" dirty="0">
                <a:cs typeface="B Nazanin" pitchFamily="2" charset="-78"/>
              </a:rPr>
              <a:t>هر دوز </a:t>
            </a:r>
            <a:r>
              <a:rPr lang="ar-SA" sz="4000" b="1" dirty="0" smtClean="0">
                <a:cs typeface="B Nazanin" pitchFamily="2" charset="-78"/>
              </a:rPr>
              <a:t>واکسن</a:t>
            </a:r>
            <a:r>
              <a:rPr lang="fa-IR" sz="4000" b="1" dirty="0" smtClean="0">
                <a:cs typeface="B Nazanin" pitchFamily="2" charset="-78"/>
              </a:rPr>
              <a:t> هاری</a:t>
            </a:r>
            <a:r>
              <a:rPr lang="ar-SA" sz="4000" b="1" dirty="0" smtClean="0">
                <a:cs typeface="B Nazanin" pitchFamily="2" charset="-78"/>
              </a:rPr>
              <a:t> </a:t>
            </a:r>
            <a:r>
              <a:rPr lang="ar-SA" sz="4000" b="1" dirty="0">
                <a:cs typeface="B Nazanin" pitchFamily="2" charset="-78"/>
              </a:rPr>
              <a:t>به علت وارداتی بودن بین </a:t>
            </a:r>
            <a:r>
              <a:rPr lang="fa-IR" sz="4000" b="1" dirty="0">
                <a:cs typeface="B Nazanin" pitchFamily="2" charset="-78"/>
              </a:rPr>
              <a:t>۲</a:t>
            </a:r>
            <a:r>
              <a:rPr lang="ar-SA" sz="4000" b="1" dirty="0">
                <a:cs typeface="B Nazanin" pitchFamily="2" charset="-78"/>
              </a:rPr>
              <a:t> تا سه میلیون تومان برای دولت هزینه بردار بوده و انجام یک دوره واکسیناسیون پس از گزش برای هر فرد </a:t>
            </a:r>
            <a:r>
              <a:rPr lang="fa-IR" sz="4000" b="1" dirty="0">
                <a:cs typeface="B Nazanin" pitchFamily="2" charset="-78"/>
              </a:rPr>
              <a:t>۱۰</a:t>
            </a:r>
            <a:r>
              <a:rPr lang="ar-SA" sz="4000" b="1" dirty="0">
                <a:cs typeface="B Nazanin" pitchFamily="2" charset="-78"/>
              </a:rPr>
              <a:t> میلیون تومان هزینه برای </a:t>
            </a:r>
            <a:r>
              <a:rPr lang="ar-SA" sz="4000" b="1" dirty="0" smtClean="0">
                <a:cs typeface="B Nazanin" pitchFamily="2" charset="-78"/>
              </a:rPr>
              <a:t>کشور </a:t>
            </a:r>
            <a:r>
              <a:rPr lang="ar-SA" sz="4000" b="1" dirty="0">
                <a:cs typeface="B Nazanin" pitchFamily="2" charset="-78"/>
              </a:rPr>
              <a:t>ایجاد می‌کند </a:t>
            </a:r>
            <a:r>
              <a:rPr lang="fa-IR" sz="4000" b="1" dirty="0" smtClean="0">
                <a:cs typeface="B Nazanin" pitchFamily="2" charset="-78"/>
              </a:rPr>
              <a:t> در صورتیکه واکسیناسیون هاری برای کلیه اقشار کاملا رایگان می باشد. </a:t>
            </a: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fa-IR" sz="4000" b="1" dirty="0" smtClean="0">
                <a:cs typeface="B Nazanin" pitchFamily="2" charset="-78"/>
              </a:rPr>
              <a:t>در </a:t>
            </a:r>
            <a:r>
              <a:rPr lang="fa-IR" sz="4000" b="1" dirty="0">
                <a:cs typeface="B Nazanin" pitchFamily="2" charset="-78"/>
              </a:rPr>
              <a:t>بیماری تب مالت  به د لیل سقط دامها و همچنین کم شدن شیر آنها سالیانه میلیاردها تومان خسارت به دامداران وارد می شود. </a:t>
            </a:r>
            <a:endParaRPr lang="en-US" sz="4000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2747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1463</TotalTime>
  <Words>381</Words>
  <Application>Microsoft Office PowerPoint</Application>
  <PresentationFormat>Widescreen</PresentationFormat>
  <Paragraphs>18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B Nazanin</vt:lpstr>
      <vt:lpstr>B Titr</vt:lpstr>
      <vt:lpstr>Calibri</vt:lpstr>
      <vt:lpstr>Cambria</vt:lpstr>
      <vt:lpstr>Constantia</vt:lpstr>
      <vt:lpstr>Sakkal Majalla</vt:lpstr>
      <vt:lpstr>Times New Roman</vt:lpstr>
      <vt:lpstr>vazir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اطلاعات مربوط به کمیته زئونوز</dc:title>
  <dc:creator>Firozeh Rajabi</dc:creator>
  <cp:lastModifiedBy>فیروزه رجبی</cp:lastModifiedBy>
  <cp:revision>518</cp:revision>
  <dcterms:created xsi:type="dcterms:W3CDTF">2020-08-02T06:54:46Z</dcterms:created>
  <dcterms:modified xsi:type="dcterms:W3CDTF">2023-08-08T05:33:26Z</dcterms:modified>
</cp:coreProperties>
</file>